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10"/>
  </p:notesMasterIdLst>
  <p:sldIdLst>
    <p:sldId id="344" r:id="rId5"/>
    <p:sldId id="441" r:id="rId6"/>
    <p:sldId id="442" r:id="rId7"/>
    <p:sldId id="443" r:id="rId8"/>
    <p:sldId id="444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emplate slides" id="{90C29079-00F1-4D7B-B2C9-AF7E32EFC172}">
          <p14:sldIdLst>
            <p14:sldId id="344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80" userDrawn="1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172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35037F-EC15-145B-CAA6-31BF9D82BEFB}" name="Leila Forouzan" initials="LF" userId="S::lforouzan@catalystcalifornia.org::db114826-4e23-4483-978e-3f2787701b8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y Metcalf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FFE699"/>
    <a:srgbClr val="C5E0B4"/>
    <a:srgbClr val="4472C4"/>
    <a:srgbClr val="37BDBA"/>
    <a:srgbClr val="F0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23E40-607D-43F5-9648-CF913FB63FAF}" v="17" dt="2024-03-20T00:17:02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4" autoAdjust="0"/>
    <p:restoredTop sz="92965" autoAdjust="0"/>
  </p:normalViewPr>
  <p:slideViewPr>
    <p:cSldViewPr snapToGrid="0">
      <p:cViewPr varScale="1">
        <p:scale>
          <a:sx n="140" d="100"/>
          <a:sy n="140" d="100"/>
        </p:scale>
        <p:origin x="438" y="114"/>
      </p:cViewPr>
      <p:guideLst>
        <p:guide orient="horz" pos="1380"/>
        <p:guide pos="2880"/>
        <p:guide orient="horz" pos="17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berly Hall" userId="c028030f-cbb1-4d52-99f1-da1805a48b10" providerId="ADAL" clId="{D2723E40-607D-43F5-9648-CF913FB63FAF}"/>
    <pc:docChg chg="undo custSel addSld delSld modSld delSection modSection">
      <pc:chgData name="Kimberly Hall" userId="c028030f-cbb1-4d52-99f1-da1805a48b10" providerId="ADAL" clId="{D2723E40-607D-43F5-9648-CF913FB63FAF}" dt="2024-03-20T00:18:34.428" v="214" actId="122"/>
      <pc:docMkLst>
        <pc:docMk/>
      </pc:docMkLst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4114295155" sldId="327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2095464683" sldId="328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1031512510" sldId="329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3000609197" sldId="330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233198013" sldId="331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1277534628" sldId="332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1537811829" sldId="336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1420402029" sldId="337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681729045" sldId="338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3733176142" sldId="339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2927779458" sldId="340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3283284345" sldId="341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970317695" sldId="342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419339132" sldId="343"/>
        </pc:sldMkLst>
      </pc:sldChg>
      <pc:sldChg chg="modSp mod">
        <pc:chgData name="Kimberly Hall" userId="c028030f-cbb1-4d52-99f1-da1805a48b10" providerId="ADAL" clId="{D2723E40-607D-43F5-9648-CF913FB63FAF}" dt="2024-03-19T16:59:32.514" v="34" actId="113"/>
        <pc:sldMkLst>
          <pc:docMk/>
          <pc:sldMk cId="3266678372" sldId="344"/>
        </pc:sldMkLst>
        <pc:spChg chg="mod">
          <ac:chgData name="Kimberly Hall" userId="c028030f-cbb1-4d52-99f1-da1805a48b10" providerId="ADAL" clId="{D2723E40-607D-43F5-9648-CF913FB63FAF}" dt="2024-03-19T16:59:32.514" v="34" actId="113"/>
          <ac:spMkLst>
            <pc:docMk/>
            <pc:sldMk cId="3266678372" sldId="344"/>
            <ac:spMk id="3" creationId="{D34AAAF6-E0FA-AD47-E73C-9451FE21181C}"/>
          </ac:spMkLst>
        </pc:spChg>
      </pc:sldChg>
      <pc:sldChg chg="del">
        <pc:chgData name="Kimberly Hall" userId="c028030f-cbb1-4d52-99f1-da1805a48b10" providerId="ADAL" clId="{D2723E40-607D-43F5-9648-CF913FB63FAF}" dt="2024-03-19T16:59:52.124" v="37" actId="47"/>
        <pc:sldMkLst>
          <pc:docMk/>
          <pc:sldMk cId="2679000631" sldId="345"/>
        </pc:sldMkLst>
      </pc:sldChg>
      <pc:sldChg chg="del">
        <pc:chgData name="Kimberly Hall" userId="c028030f-cbb1-4d52-99f1-da1805a48b10" providerId="ADAL" clId="{D2723E40-607D-43F5-9648-CF913FB63FAF}" dt="2024-03-19T16:59:52.124" v="37" actId="47"/>
        <pc:sldMkLst>
          <pc:docMk/>
          <pc:sldMk cId="2087429744" sldId="346"/>
        </pc:sldMkLst>
      </pc:sldChg>
      <pc:sldChg chg="del">
        <pc:chgData name="Kimberly Hall" userId="c028030f-cbb1-4d52-99f1-da1805a48b10" providerId="ADAL" clId="{D2723E40-607D-43F5-9648-CF913FB63FAF}" dt="2024-03-19T16:59:52.124" v="37" actId="47"/>
        <pc:sldMkLst>
          <pc:docMk/>
          <pc:sldMk cId="2857219686" sldId="347"/>
        </pc:sldMkLst>
      </pc:sldChg>
      <pc:sldChg chg="del">
        <pc:chgData name="Kimberly Hall" userId="c028030f-cbb1-4d52-99f1-da1805a48b10" providerId="ADAL" clId="{D2723E40-607D-43F5-9648-CF913FB63FAF}" dt="2024-03-19T16:59:52.124" v="37" actId="47"/>
        <pc:sldMkLst>
          <pc:docMk/>
          <pc:sldMk cId="1160095346" sldId="348"/>
        </pc:sldMkLst>
      </pc:sldChg>
      <pc:sldChg chg="del">
        <pc:chgData name="Kimberly Hall" userId="c028030f-cbb1-4d52-99f1-da1805a48b10" providerId="ADAL" clId="{D2723E40-607D-43F5-9648-CF913FB63FAF}" dt="2024-03-19T16:59:52.124" v="37" actId="47"/>
        <pc:sldMkLst>
          <pc:docMk/>
          <pc:sldMk cId="2701633458" sldId="349"/>
        </pc:sldMkLst>
      </pc:sldChg>
      <pc:sldChg chg="del">
        <pc:chgData name="Kimberly Hall" userId="c028030f-cbb1-4d52-99f1-da1805a48b10" providerId="ADAL" clId="{D2723E40-607D-43F5-9648-CF913FB63FAF}" dt="2024-03-19T16:59:52.124" v="37" actId="47"/>
        <pc:sldMkLst>
          <pc:docMk/>
          <pc:sldMk cId="970649748" sldId="350"/>
        </pc:sldMkLst>
      </pc:sldChg>
      <pc:sldChg chg="addSp modSp mod modClrScheme chgLayout">
        <pc:chgData name="Kimberly Hall" userId="c028030f-cbb1-4d52-99f1-da1805a48b10" providerId="ADAL" clId="{D2723E40-607D-43F5-9648-CF913FB63FAF}" dt="2024-03-19T17:00:01.918" v="38" actId="700"/>
        <pc:sldMkLst>
          <pc:docMk/>
          <pc:sldMk cId="2382913827" sldId="351"/>
        </pc:sldMkLst>
        <pc:spChg chg="add mod">
          <ac:chgData name="Kimberly Hall" userId="c028030f-cbb1-4d52-99f1-da1805a48b10" providerId="ADAL" clId="{D2723E40-607D-43F5-9648-CF913FB63FAF}" dt="2024-03-19T17:00:01.918" v="38" actId="700"/>
          <ac:spMkLst>
            <pc:docMk/>
            <pc:sldMk cId="2382913827" sldId="351"/>
            <ac:spMk id="2" creationId="{EBBBF7EC-8241-B15F-1D0F-8CEC93947AA5}"/>
          </ac:spMkLst>
        </pc:spChg>
        <pc:spChg chg="add mod">
          <ac:chgData name="Kimberly Hall" userId="c028030f-cbb1-4d52-99f1-da1805a48b10" providerId="ADAL" clId="{D2723E40-607D-43F5-9648-CF913FB63FAF}" dt="2024-03-19T17:00:01.918" v="38" actId="700"/>
          <ac:spMkLst>
            <pc:docMk/>
            <pc:sldMk cId="2382913827" sldId="351"/>
            <ac:spMk id="3" creationId="{A17EC424-4ED9-C35C-6749-421CC3204DA8}"/>
          </ac:spMkLst>
        </pc:spChg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3276536857" sldId="352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2227309497" sldId="353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2461486142" sldId="354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3422175516" sldId="355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2701552764" sldId="356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3579143211" sldId="357"/>
        </pc:sldMkLst>
      </pc:sldChg>
      <pc:sldChg chg="del">
        <pc:chgData name="Kimberly Hall" userId="c028030f-cbb1-4d52-99f1-da1805a48b10" providerId="ADAL" clId="{D2723E40-607D-43F5-9648-CF913FB63FAF}" dt="2024-03-19T16:59:40.930" v="35" actId="47"/>
        <pc:sldMkLst>
          <pc:docMk/>
          <pc:sldMk cId="3510352552" sldId="358"/>
        </pc:sldMkLst>
      </pc:sldChg>
      <pc:sldChg chg="modSp add mod">
        <pc:chgData name="Kimberly Hall" userId="c028030f-cbb1-4d52-99f1-da1805a48b10" providerId="ADAL" clId="{D2723E40-607D-43F5-9648-CF913FB63FAF}" dt="2024-03-19T20:01:50.530" v="137" actId="6549"/>
        <pc:sldMkLst>
          <pc:docMk/>
          <pc:sldMk cId="2270240979" sldId="441"/>
        </pc:sldMkLst>
        <pc:spChg chg="mod">
          <ac:chgData name="Kimberly Hall" userId="c028030f-cbb1-4d52-99f1-da1805a48b10" providerId="ADAL" clId="{D2723E40-607D-43F5-9648-CF913FB63FAF}" dt="2024-03-19T19:57:59.420" v="95" actId="20577"/>
          <ac:spMkLst>
            <pc:docMk/>
            <pc:sldMk cId="2270240979" sldId="441"/>
            <ac:spMk id="8" creationId="{9392BBE9-69EE-64A9-38A0-3C842F9B983D}"/>
          </ac:spMkLst>
        </pc:spChg>
        <pc:spChg chg="mod">
          <ac:chgData name="Kimberly Hall" userId="c028030f-cbb1-4d52-99f1-da1805a48b10" providerId="ADAL" clId="{D2723E40-607D-43F5-9648-CF913FB63FAF}" dt="2024-03-19T19:58:44.032" v="124" actId="6549"/>
          <ac:spMkLst>
            <pc:docMk/>
            <pc:sldMk cId="2270240979" sldId="441"/>
            <ac:spMk id="10" creationId="{6ACBD8DA-1AE1-C69D-1890-4A5B6782A618}"/>
          </ac:spMkLst>
        </pc:spChg>
        <pc:graphicFrameChg chg="mod">
          <ac:chgData name="Kimberly Hall" userId="c028030f-cbb1-4d52-99f1-da1805a48b10" providerId="ADAL" clId="{D2723E40-607D-43F5-9648-CF913FB63FAF}" dt="2024-03-19T20:01:50.530" v="137" actId="6549"/>
          <ac:graphicFrameMkLst>
            <pc:docMk/>
            <pc:sldMk cId="2270240979" sldId="441"/>
            <ac:graphicFrameMk id="9" creationId="{41C8D7EC-BAEB-705D-9F41-E90CC56BC5F4}"/>
          </ac:graphicFrameMkLst>
        </pc:graphicFrameChg>
      </pc:sldChg>
      <pc:sldChg chg="modSp add mod">
        <pc:chgData name="Kimberly Hall" userId="c028030f-cbb1-4d52-99f1-da1805a48b10" providerId="ADAL" clId="{D2723E40-607D-43F5-9648-CF913FB63FAF}" dt="2024-03-19T20:02:31.948" v="190" actId="20577"/>
        <pc:sldMkLst>
          <pc:docMk/>
          <pc:sldMk cId="3790597448" sldId="442"/>
        </pc:sldMkLst>
        <pc:spChg chg="mod">
          <ac:chgData name="Kimberly Hall" userId="c028030f-cbb1-4d52-99f1-da1805a48b10" providerId="ADAL" clId="{D2723E40-607D-43F5-9648-CF913FB63FAF}" dt="2024-03-19T20:02:31.948" v="190" actId="20577"/>
          <ac:spMkLst>
            <pc:docMk/>
            <pc:sldMk cId="3790597448" sldId="442"/>
            <ac:spMk id="5" creationId="{55D284B8-3F8F-FBFC-9DB8-10A8153DE6D9}"/>
          </ac:spMkLst>
        </pc:spChg>
      </pc:sldChg>
      <pc:sldChg chg="modSp add mod">
        <pc:chgData name="Kimberly Hall" userId="c028030f-cbb1-4d52-99f1-da1805a48b10" providerId="ADAL" clId="{D2723E40-607D-43F5-9648-CF913FB63FAF}" dt="2024-03-19T20:02:14.237" v="175" actId="27636"/>
        <pc:sldMkLst>
          <pc:docMk/>
          <pc:sldMk cId="1311638371" sldId="443"/>
        </pc:sldMkLst>
        <pc:spChg chg="mod">
          <ac:chgData name="Kimberly Hall" userId="c028030f-cbb1-4d52-99f1-da1805a48b10" providerId="ADAL" clId="{D2723E40-607D-43F5-9648-CF913FB63FAF}" dt="2024-03-19T20:02:14.237" v="175" actId="27636"/>
          <ac:spMkLst>
            <pc:docMk/>
            <pc:sldMk cId="1311638371" sldId="443"/>
            <ac:spMk id="2" creationId="{00000000-0000-0000-0000-000000000000}"/>
          </ac:spMkLst>
        </pc:spChg>
      </pc:sldChg>
      <pc:sldChg chg="addSp delSp modSp add mod">
        <pc:chgData name="Kimberly Hall" userId="c028030f-cbb1-4d52-99f1-da1805a48b10" providerId="ADAL" clId="{D2723E40-607D-43F5-9648-CF913FB63FAF}" dt="2024-03-20T00:18:34.428" v="214" actId="122"/>
        <pc:sldMkLst>
          <pc:docMk/>
          <pc:sldMk cId="1586321739" sldId="444"/>
        </pc:sldMkLst>
        <pc:spChg chg="mod">
          <ac:chgData name="Kimberly Hall" userId="c028030f-cbb1-4d52-99f1-da1805a48b10" providerId="ADAL" clId="{D2723E40-607D-43F5-9648-CF913FB63FAF}" dt="2024-03-19T20:49:00.205" v="191"/>
          <ac:spMkLst>
            <pc:docMk/>
            <pc:sldMk cId="1586321739" sldId="444"/>
            <ac:spMk id="2" creationId="{00000000-0000-0000-0000-000000000000}"/>
          </ac:spMkLst>
        </pc:spChg>
        <pc:spChg chg="add mod">
          <ac:chgData name="Kimberly Hall" userId="c028030f-cbb1-4d52-99f1-da1805a48b10" providerId="ADAL" clId="{D2723E40-607D-43F5-9648-CF913FB63FAF}" dt="2024-03-20T00:18:34.428" v="214" actId="122"/>
          <ac:spMkLst>
            <pc:docMk/>
            <pc:sldMk cId="1586321739" sldId="444"/>
            <ac:spMk id="4" creationId="{2710F237-3270-CFC5-539D-E66C9B5F366C}"/>
          </ac:spMkLst>
        </pc:spChg>
        <pc:picChg chg="del">
          <ac:chgData name="Kimberly Hall" userId="c028030f-cbb1-4d52-99f1-da1805a48b10" providerId="ADAL" clId="{D2723E40-607D-43F5-9648-CF913FB63FAF}" dt="2024-03-20T00:15:27.129" v="193" actId="478"/>
          <ac:picMkLst>
            <pc:docMk/>
            <pc:sldMk cId="1586321739" sldId="444"/>
            <ac:picMk id="3" creationId="{A0F300BB-5687-5C1C-E832-B8B662A88F29}"/>
          </ac:picMkLst>
        </pc:picChg>
        <pc:picChg chg="del">
          <ac:chgData name="Kimberly Hall" userId="c028030f-cbb1-4d52-99f1-da1805a48b10" providerId="ADAL" clId="{D2723E40-607D-43F5-9648-CF913FB63FAF}" dt="2024-03-20T00:15:25.045" v="192" actId="478"/>
          <ac:picMkLst>
            <pc:docMk/>
            <pc:sldMk cId="1586321739" sldId="444"/>
            <ac:picMk id="5" creationId="{E6CC4E66-1300-ABDC-3F57-33538E2AC1B0}"/>
          </ac:picMkLst>
        </pc:picChg>
      </pc:sldChg>
      <pc:sldMasterChg chg="delSldLayout">
        <pc:chgData name="Kimberly Hall" userId="c028030f-cbb1-4d52-99f1-da1805a48b10" providerId="ADAL" clId="{D2723E40-607D-43F5-9648-CF913FB63FAF}" dt="2024-03-19T16:59:52.124" v="37" actId="47"/>
        <pc:sldMasterMkLst>
          <pc:docMk/>
          <pc:sldMasterMk cId="0" sldId="2147483680"/>
        </pc:sldMasterMkLst>
        <pc:sldLayoutChg chg="del">
          <pc:chgData name="Kimberly Hall" userId="c028030f-cbb1-4d52-99f1-da1805a48b10" providerId="ADAL" clId="{D2723E40-607D-43F5-9648-CF913FB63FAF}" dt="2024-03-19T16:59:40.930" v="35" actId="47"/>
          <pc:sldLayoutMkLst>
            <pc:docMk/>
            <pc:sldMasterMk cId="0" sldId="2147483680"/>
            <pc:sldLayoutMk cId="0" sldId="2147483648"/>
          </pc:sldLayoutMkLst>
        </pc:sldLayoutChg>
        <pc:sldLayoutChg chg="del">
          <pc:chgData name="Kimberly Hall" userId="c028030f-cbb1-4d52-99f1-da1805a48b10" providerId="ADAL" clId="{D2723E40-607D-43F5-9648-CF913FB63FAF}" dt="2024-03-19T16:59:40.930" v="35" actId="47"/>
          <pc:sldLayoutMkLst>
            <pc:docMk/>
            <pc:sldMasterMk cId="0" sldId="2147483680"/>
            <pc:sldLayoutMk cId="0" sldId="2147483649"/>
          </pc:sldLayoutMkLst>
        </pc:sldLayoutChg>
        <pc:sldLayoutChg chg="del">
          <pc:chgData name="Kimberly Hall" userId="c028030f-cbb1-4d52-99f1-da1805a48b10" providerId="ADAL" clId="{D2723E40-607D-43F5-9648-CF913FB63FAF}" dt="2024-03-19T16:59:40.930" v="35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Kimberly Hall" userId="c028030f-cbb1-4d52-99f1-da1805a48b10" providerId="ADAL" clId="{D2723E40-607D-43F5-9648-CF913FB63FAF}" dt="2024-03-19T16:59:40.930" v="35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Kimberly Hall" userId="c028030f-cbb1-4d52-99f1-da1805a48b10" providerId="ADAL" clId="{D2723E40-607D-43F5-9648-CF913FB63FAF}" dt="2024-03-19T16:59:52.124" v="37" actId="47"/>
          <pc:sldLayoutMkLst>
            <pc:docMk/>
            <pc:sldMasterMk cId="0" sldId="2147483680"/>
            <pc:sldLayoutMk cId="0" sldId="2147483654"/>
          </pc:sldLayoutMkLst>
        </pc:sldLayoutChg>
        <pc:sldLayoutChg chg="del">
          <pc:chgData name="Kimberly Hall" userId="c028030f-cbb1-4d52-99f1-da1805a48b10" providerId="ADAL" clId="{D2723E40-607D-43F5-9648-CF913FB63FAF}" dt="2024-03-19T16:59:52.124" v="37" actId="47"/>
          <pc:sldLayoutMkLst>
            <pc:docMk/>
            <pc:sldMasterMk cId="0" sldId="2147483680"/>
            <pc:sldLayoutMk cId="0" sldId="2147483655"/>
          </pc:sldLayoutMkLst>
        </pc:sldLayoutChg>
        <pc:sldLayoutChg chg="del">
          <pc:chgData name="Kimberly Hall" userId="c028030f-cbb1-4d52-99f1-da1805a48b10" providerId="ADAL" clId="{D2723E40-607D-43F5-9648-CF913FB63FAF}" dt="2024-03-19T16:59:52.124" v="37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Kimberly Hall" userId="c028030f-cbb1-4d52-99f1-da1805a48b10" providerId="ADAL" clId="{D2723E40-607D-43F5-9648-CF913FB63FAF}" dt="2024-03-19T16:59:52.124" v="37" actId="47"/>
          <pc:sldLayoutMkLst>
            <pc:docMk/>
            <pc:sldMasterMk cId="0" sldId="2147483680"/>
            <pc:sldLayoutMk cId="0" sldId="214748365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i="0" u="none" strike="noStrike" kern="1200" spc="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u="none" strike="noStrike" kern="1200" spc="0" baseline="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Percentage of L.A. County households that spend 30% or more of income on rent or mortgage</a:t>
            </a:r>
            <a:endParaRPr lang="en-US" sz="1400" b="0" i="0" u="none" strike="noStrike" kern="1200" spc="0" baseline="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151375403734267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sz="1400" b="0" i="0" u="none" strike="noStrike" kern="1200" spc="0" baseline="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 at or below the Federal Poverty Level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B5A-4016-BF23-DCD7E69097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Households with children under 5</c:v>
                </c:pt>
                <c:pt idx="1">
                  <c:v>All households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 formatCode="General">
                  <c:v>0.45600000000000002</c:v>
                </c:pt>
                <c:pt idx="1">
                  <c:v>0.47399999999999998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5A-4016-BF23-DCD7E6909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8379295"/>
        <c:axId val="1082265023"/>
      </c:barChart>
      <c:catAx>
        <c:axId val="12283792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2265023"/>
        <c:crosses val="autoZero"/>
        <c:auto val="1"/>
        <c:lblAlgn val="ctr"/>
        <c:lblOffset val="100"/>
        <c:noMultiLvlLbl val="0"/>
      </c:catAx>
      <c:valAx>
        <c:axId val="1082265023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379295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701929619908625E-2"/>
          <c:y val="2.5014179120968164E-2"/>
          <c:w val="0.90986597161465932"/>
          <c:h val="0.760468463425233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Households with children under 5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Sheet1!$B$2:$B$11</c:f>
              <c:numCache>
                <c:formatCode>0.0%</c:formatCode>
                <c:ptCount val="10"/>
                <c:pt idx="0">
                  <c:v>0.55200000000000005</c:v>
                </c:pt>
                <c:pt idx="1">
                  <c:v>0.54200000000000004</c:v>
                </c:pt>
                <c:pt idx="2">
                  <c:v>0.52</c:v>
                </c:pt>
                <c:pt idx="3">
                  <c:v>0.51100000000000001</c:v>
                </c:pt>
                <c:pt idx="4">
                  <c:v>0.48799999999999999</c:v>
                </c:pt>
                <c:pt idx="5">
                  <c:v>0.49299999999999999</c:v>
                </c:pt>
                <c:pt idx="6">
                  <c:v>0.46400000000000002</c:v>
                </c:pt>
                <c:pt idx="8">
                  <c:v>0.46899999999999997</c:v>
                </c:pt>
                <c:pt idx="9">
                  <c:v>0.45700000000000002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4A-49BB-92E5-70500BDC760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255083279"/>
        <c:axId val="1255084527"/>
      </c:lineChart>
      <c:catAx>
        <c:axId val="12550832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84527"/>
        <c:crosses val="autoZero"/>
        <c:auto val="1"/>
        <c:lblAlgn val="ctr"/>
        <c:lblOffset val="100"/>
        <c:noMultiLvlLbl val="0"/>
      </c:catAx>
      <c:valAx>
        <c:axId val="1255084527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8327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158719743365408E-2"/>
          <c:y val="4.3723253021810064E-2"/>
          <c:w val="0.90986597161465932"/>
          <c:h val="0.756726648645065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Households with children under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AI/AN</c:v>
                </c:pt>
                <c:pt idx="1">
                  <c:v>Asian</c:v>
                </c:pt>
                <c:pt idx="2">
                  <c:v>Black</c:v>
                </c:pt>
                <c:pt idx="3">
                  <c:v>Latino</c:v>
                </c:pt>
                <c:pt idx="4">
                  <c:v>NH/PI</c:v>
                </c:pt>
                <c:pt idx="5">
                  <c:v>White</c:v>
                </c:pt>
                <c:pt idx="6">
                  <c:v>Mixed Race</c:v>
                </c:pt>
                <c:pt idx="7">
                  <c:v>Other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0.441</c:v>
                </c:pt>
                <c:pt idx="1">
                  <c:v>0.36799999999999999</c:v>
                </c:pt>
                <c:pt idx="2">
                  <c:v>0.57299999999999995</c:v>
                </c:pt>
                <c:pt idx="3">
                  <c:v>0.52300000000000002</c:v>
                </c:pt>
                <c:pt idx="4">
                  <c:v>0.33200000000000002</c:v>
                </c:pt>
                <c:pt idx="5">
                  <c:v>0.378</c:v>
                </c:pt>
                <c:pt idx="6">
                  <c:v>0.33400000000000002</c:v>
                </c:pt>
                <c:pt idx="7">
                  <c:v>0.39800000000000002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D1-4723-B210-1076A7C44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5083279"/>
        <c:axId val="1255084527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L.A. County (45.6%)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AI/AN</c:v>
                </c:pt>
                <c:pt idx="1">
                  <c:v>Asian</c:v>
                </c:pt>
                <c:pt idx="2">
                  <c:v>Black</c:v>
                </c:pt>
                <c:pt idx="3">
                  <c:v>Latino</c:v>
                </c:pt>
                <c:pt idx="4">
                  <c:v>NH/PI</c:v>
                </c:pt>
                <c:pt idx="5">
                  <c:v>White</c:v>
                </c:pt>
                <c:pt idx="6">
                  <c:v>Mixed Race</c:v>
                </c:pt>
                <c:pt idx="7">
                  <c:v>Other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0.45700000000000002</c:v>
                </c:pt>
                <c:pt idx="1">
                  <c:v>0.45700000000000002</c:v>
                </c:pt>
                <c:pt idx="2">
                  <c:v>0.45700000000000002</c:v>
                </c:pt>
                <c:pt idx="3">
                  <c:v>0.45700000000000002</c:v>
                </c:pt>
                <c:pt idx="4">
                  <c:v>0.45700000000000002</c:v>
                </c:pt>
                <c:pt idx="5">
                  <c:v>0.45700000000000002</c:v>
                </c:pt>
                <c:pt idx="6">
                  <c:v>0.45700000000000002</c:v>
                </c:pt>
                <c:pt idx="7">
                  <c:v>0.45700000000000002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AD-4CA4-B34B-934B9F660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5083279"/>
        <c:axId val="1255084527"/>
      </c:lineChart>
      <c:catAx>
        <c:axId val="1255083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84527"/>
        <c:crosses val="autoZero"/>
        <c:auto val="1"/>
        <c:lblAlgn val="ctr"/>
        <c:lblOffset val="100"/>
        <c:noMultiLvlLbl val="0"/>
      </c:catAx>
      <c:valAx>
        <c:axId val="1255084527"/>
        <c:scaling>
          <c:orientation val="minMax"/>
          <c:max val="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08327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148148148148143E-2"/>
          <c:y val="0.93202242142557246"/>
          <c:w val="0.9"/>
          <c:h val="6.79775785744274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Talking Points: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5E821-8F56-428D-B8DA-4F93C8F17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5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5E821-8F56-428D-B8DA-4F93C8F17C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8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PUMAs with </a:t>
            </a:r>
            <a:r>
              <a:rPr lang="en-US" dirty="0"/>
              <a:t>an overlay of SPAs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5E821-8F56-428D-B8DA-4F93C8F17C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microsoft.com/office/2007/relationships/hdphoto" Target="../media/hdphoto14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microsoft.com/office/2007/relationships/hdphoto" Target="../media/hdphoto15.wdp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Cover 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2DFF3-A328-082A-4D72-6A0F46EE7F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saturation sat="112000"/>
                    </a14:imgEffect>
                    <a14:imgEffect>
                      <a14:brightnessContrast bright="-3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169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810D9D-613C-FB62-8184-045D71C86C7C}"/>
              </a:ext>
            </a:extLst>
          </p:cNvPr>
          <p:cNvSpPr/>
          <p:nvPr userDrawn="1"/>
        </p:nvSpPr>
        <p:spPr>
          <a:xfrm>
            <a:off x="4817470" y="109182"/>
            <a:ext cx="4203700" cy="4920966"/>
          </a:xfrm>
          <a:prstGeom prst="rect">
            <a:avLst/>
          </a:prstGeom>
          <a:solidFill>
            <a:srgbClr val="F0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015101" y="976350"/>
            <a:ext cx="3625069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rgbClr val="37BDB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5101" y="381654"/>
            <a:ext cx="3625069" cy="594696"/>
          </a:xfrm>
          <a:prstGeom prst="rect">
            <a:avLst/>
          </a:prstGeom>
        </p:spPr>
        <p:txBody>
          <a:bodyPr spcFirstLastPara="1" wrap="square" lIns="9144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F3448-F882-8FA1-A619-BA8703F272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92" y="4344348"/>
            <a:ext cx="938642" cy="4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6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text box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58800" y="233865"/>
            <a:ext cx="8314266" cy="866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82631" y="1355734"/>
            <a:ext cx="7297111" cy="3038466"/>
          </a:xfrm>
          <a:prstGeom prst="rect">
            <a:avLst/>
          </a:prstGeom>
          <a:ln w="9525">
            <a:solidFill>
              <a:srgbClr val="37BDBA"/>
            </a:solidFill>
          </a:ln>
        </p:spPr>
        <p:txBody>
          <a:bodyPr spcFirstLastPara="1" wrap="square" lIns="91440" tIns="274320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37BDBA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80925" y="540828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BBAC8-3440-EB3E-201C-F41EAC6F0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E288D1C5-C19D-457A-9680-3A7DCEC25411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2913854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text box no outlin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58800" y="233865"/>
            <a:ext cx="8314266" cy="866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82631" y="1355734"/>
            <a:ext cx="7297111" cy="3038466"/>
          </a:xfrm>
          <a:prstGeom prst="rect">
            <a:avLst/>
          </a:prstGeom>
          <a:ln w="9525">
            <a:noFill/>
          </a:ln>
        </p:spPr>
        <p:txBody>
          <a:bodyPr spcFirstLastPara="1" wrap="square" lIns="91440" tIns="274320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37BDBA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80925" y="540828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BBAC8-3440-EB3E-201C-F41EAC6F0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DC44CA00-7C31-7D5F-18B7-740167F6D026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130297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7176EE-765D-3D56-F4E0-E826BC077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89"/>
                    </a14:imgEffect>
                    <a14:imgEffect>
                      <a14:saturation sat="124000"/>
                    </a14:imgEffect>
                    <a14:imgEffect>
                      <a14:brightnessContrast bright="-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8" y="87086"/>
            <a:ext cx="4458528" cy="4963885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id="{FA1D10CB-6F26-CD96-B7B4-694DE0AF7CEE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4199554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2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6E701C-EDF8-1C34-8192-9C44DED3D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1000"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2" cy="4962959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67FDB5BF-DF99-4F86-2D96-11246105D38B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1471225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F61613-1493-A2B0-93DB-D0F1E96E8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4"/>
                    </a14:imgEffect>
                    <a14:imgEffect>
                      <a14:brightnessContrast bright="-38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C60FC216-5148-3EBB-6FEA-315140AD19B8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223889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830AEF-EE01-B3F2-E3B1-41D0C3EC0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23"/>
                    </a14:imgEffect>
                    <a14:imgEffect>
                      <a14:brightnessContrast bright="-32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BA2E8DB7-CDF5-967F-63C1-9AED608A4D09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1680736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5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4E1E6-813D-B28C-D223-8EBF2B56D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82"/>
                    </a14:imgEffect>
                    <a14:imgEffect>
                      <a14:brightnessContrast bright="-39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007683FB-F4DD-92CA-C2DE-9793303CEB19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4227107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6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39546-1B02-02FE-E7E6-9E7BE02BD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EBA883-1B56-C3E1-4248-3EEF0E09B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977"/>
                    </a14:imgEffect>
                    <a14:imgEffect>
                      <a14:brightnessContrast bright="-39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76445"/>
            <a:ext cx="4453467" cy="4974526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4" name="Google Shape;8;p1">
            <a:extLst>
              <a:ext uri="{FF2B5EF4-FFF2-40B4-BE49-F238E27FC236}">
                <a16:creationId xmlns:a16="http://schemas.microsoft.com/office/drawing/2014/main" id="{E278BFB5-6C0A-9B29-A2D6-E81204B7B34E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305342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Section Break 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39546-1B02-02FE-E7E6-9E7BE02BD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79" y="88012"/>
            <a:ext cx="4448421" cy="4962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E6A3B-A0A1-A45B-847E-65830DB7E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76445"/>
            <a:ext cx="4453466" cy="4974526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28215" y="2035783"/>
            <a:ext cx="3317544" cy="1803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="1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36345" y="2035783"/>
            <a:ext cx="3727948" cy="2585675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191C6-224F-22EE-8F99-50F38BD9F60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5" name="Google Shape;8;p1">
            <a:extLst>
              <a:ext uri="{FF2B5EF4-FFF2-40B4-BE49-F238E27FC236}">
                <a16:creationId xmlns:a16="http://schemas.microsoft.com/office/drawing/2014/main" id="{2BF0CC21-41C5-C1B9-7DF3-D9D04C9AAC00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3436011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80409" y="549015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7320F-CEE7-7B12-BA67-E0355B872C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244" y="4709869"/>
            <a:ext cx="548700" cy="274350"/>
          </a:xfrm>
          <a:prstGeom prst="rect">
            <a:avLst/>
          </a:prstGeom>
        </p:spPr>
      </p:pic>
      <p:sp>
        <p:nvSpPr>
          <p:cNvPr id="3" name="Google Shape;8;p1">
            <a:extLst>
              <a:ext uri="{FF2B5EF4-FFF2-40B4-BE49-F238E27FC236}">
                <a16:creationId xmlns:a16="http://schemas.microsoft.com/office/drawing/2014/main" id="{E8BE41C7-2BFB-0D62-2932-AB3E253D6619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Cover 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DD078-039E-91B4-D92D-08C9F08EB0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12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6078" y="0"/>
            <a:ext cx="9540078" cy="5179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810D9D-613C-FB62-8184-045D71C86C7C}"/>
              </a:ext>
            </a:extLst>
          </p:cNvPr>
          <p:cNvSpPr/>
          <p:nvPr userDrawn="1"/>
        </p:nvSpPr>
        <p:spPr>
          <a:xfrm>
            <a:off x="4817470" y="109182"/>
            <a:ext cx="4203700" cy="4920966"/>
          </a:xfrm>
          <a:prstGeom prst="rect">
            <a:avLst/>
          </a:prstGeom>
          <a:solidFill>
            <a:srgbClr val="F0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015101" y="976350"/>
            <a:ext cx="3625069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rgbClr val="37BDB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5101" y="381654"/>
            <a:ext cx="3625069" cy="594696"/>
          </a:xfrm>
          <a:prstGeom prst="rect">
            <a:avLst/>
          </a:prstGeom>
        </p:spPr>
        <p:txBody>
          <a:bodyPr spcFirstLastPara="1" wrap="square" lIns="9144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F3448-F882-8FA1-A619-BA8703F272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92" y="4344348"/>
            <a:ext cx="938642" cy="4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77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115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Section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31732" y="728133"/>
            <a:ext cx="4699001" cy="331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25852-D359-EBC8-2C55-99429E61C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93"/>
                    </a14:imgEffect>
                    <a14:imgEffect>
                      <a14:saturation sat="123000"/>
                    </a14:imgEffect>
                    <a14:imgEffect>
                      <a14:brightnessContrast bright="-27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34" y="1210734"/>
            <a:ext cx="2607734" cy="2607734"/>
          </a:xfrm>
          <a:prstGeom prst="rect">
            <a:avLst/>
          </a:prstGeom>
        </p:spPr>
      </p:pic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3659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7" name="Google Shape;18;p4">
            <a:extLst>
              <a:ext uri="{FF2B5EF4-FFF2-40B4-BE49-F238E27FC236}">
                <a16:creationId xmlns:a16="http://schemas.microsoft.com/office/drawing/2014/main" id="{5F8E67CB-2DAB-C3E3-4284-C10958F5C043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80533" y="1694342"/>
            <a:ext cx="1982073" cy="1588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14300" lvl="0" indent="0" algn="ctr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  <a:defRPr sz="11500" b="1">
                <a:solidFill>
                  <a:schemeClr val="bg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4C89EB-209D-4C2B-AD6D-0D1C38394B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3" name="Google Shape;8;p1">
            <a:extLst>
              <a:ext uri="{FF2B5EF4-FFF2-40B4-BE49-F238E27FC236}">
                <a16:creationId xmlns:a16="http://schemas.microsoft.com/office/drawing/2014/main" id="{8B191C4B-E512-21D8-F189-14B17039F652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343299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Section 3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814991-4D34-95EB-7DFF-9422DA77E3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413"/>
                    </a14:imgEffect>
                    <a14:imgEffect>
                      <a14:brightnessContrast bright="-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934" y="1219200"/>
            <a:ext cx="2607734" cy="2607734"/>
          </a:xfrm>
          <a:prstGeom prst="rect">
            <a:avLst/>
          </a:prstGeom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31732" y="728133"/>
            <a:ext cx="4699001" cy="331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3659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7" name="Google Shape;18;p4">
            <a:extLst>
              <a:ext uri="{FF2B5EF4-FFF2-40B4-BE49-F238E27FC236}">
                <a16:creationId xmlns:a16="http://schemas.microsoft.com/office/drawing/2014/main" id="{5F8E67CB-2DAB-C3E3-4284-C10958F5C043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80533" y="1694342"/>
            <a:ext cx="1982073" cy="1588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14300" lvl="0" indent="0" algn="ctr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  <a:defRPr sz="11500" b="1">
                <a:solidFill>
                  <a:schemeClr val="bg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4C89EB-209D-4C2B-AD6D-0D1C38394B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FA0A0D6E-5DEC-C0CF-AE53-76F4E34C3854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334260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Section 4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A4C56-3E16-A738-1178-69C1B6431B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68"/>
                    </a14:imgEffect>
                    <a14:imgEffect>
                      <a14:saturation sat="89000"/>
                    </a14:imgEffect>
                    <a14:imgEffect>
                      <a14:brightnessContrast bright="-24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466" y="1225549"/>
            <a:ext cx="2607733" cy="2607733"/>
          </a:xfrm>
          <a:prstGeom prst="rect">
            <a:avLst/>
          </a:prstGeom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31732" y="728133"/>
            <a:ext cx="4699001" cy="331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3659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7" name="Google Shape;18;p4">
            <a:extLst>
              <a:ext uri="{FF2B5EF4-FFF2-40B4-BE49-F238E27FC236}">
                <a16:creationId xmlns:a16="http://schemas.microsoft.com/office/drawing/2014/main" id="{5F8E67CB-2DAB-C3E3-4284-C10958F5C043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880533" y="1694342"/>
            <a:ext cx="1982073" cy="1588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14300" lvl="0" indent="0" algn="ctr">
              <a:spcBef>
                <a:spcPts val="0"/>
              </a:spcBef>
              <a:spcAft>
                <a:spcPts val="0"/>
              </a:spcAft>
              <a:buSzPts val="1800"/>
              <a:buFontTx/>
              <a:buNone/>
              <a:defRPr sz="11500" b="1">
                <a:solidFill>
                  <a:schemeClr val="bg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dirty="0"/>
              <a:t>1</a:t>
            </a: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4C89EB-209D-4C2B-AD6D-0D1C38394B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3" name="Google Shape;8;p1">
            <a:extLst>
              <a:ext uri="{FF2B5EF4-FFF2-40B4-BE49-F238E27FC236}">
                <a16:creationId xmlns:a16="http://schemas.microsoft.com/office/drawing/2014/main" id="{7121C0C9-CB2A-272C-0E1A-CF6E1BFD7330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169400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Quote 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DA64-5410-C849-8633-90E010B2D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80433"/>
            <a:ext cx="8906934" cy="4982105"/>
          </a:xfrm>
          <a:prstGeom prst="rect">
            <a:avLst/>
          </a:prstGeom>
        </p:spPr>
      </p:pic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699" y="3166533"/>
            <a:ext cx="8586767" cy="1329268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39700" lvl="0" indent="0" algn="ctr"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  <a:defRPr sz="2800">
                <a:solidFill>
                  <a:schemeClr val="bg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Quote 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2750C-500A-C47E-041B-FE5DA55CA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80433"/>
            <a:ext cx="8906934" cy="4982105"/>
          </a:xfrm>
          <a:prstGeom prst="rect">
            <a:avLst/>
          </a:prstGeom>
        </p:spPr>
      </p:pic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699" y="3166533"/>
            <a:ext cx="8586767" cy="1329268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39700" lvl="0" indent="0" algn="ctr"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  <a:defRPr sz="2800">
                <a:solidFill>
                  <a:schemeClr val="bg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825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Quote 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16E7A-0306-9EDE-AE14-0646B6058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  <a14:imgEffect>
                      <a14:colorTemperature colorTemp="6835"/>
                    </a14:imgEffect>
                    <a14:imgEffect>
                      <a14:saturation sat="115000"/>
                    </a14:imgEffect>
                    <a14:imgEffect>
                      <a14:brightnessContrast bright="-2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33" y="80962"/>
            <a:ext cx="8906934" cy="4982105"/>
          </a:xfrm>
          <a:prstGeom prst="rect">
            <a:avLst/>
          </a:prstGeom>
        </p:spPr>
      </p:pic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421418"/>
            <a:ext cx="3134233" cy="448924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139700" lvl="0" indent="0" algn="ctr"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  <a:defRPr sz="2800">
                <a:solidFill>
                  <a:schemeClr val="bg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5" name="Google Shape;22;p5">
            <a:extLst>
              <a:ext uri="{FF2B5EF4-FFF2-40B4-BE49-F238E27FC236}">
                <a16:creationId xmlns:a16="http://schemas.microsoft.com/office/drawing/2014/main" id="{E19242C7-FD86-5E03-0A8E-775DECB11868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5755767" y="296334"/>
            <a:ext cx="3134233" cy="4323374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139700" lvl="0" indent="0" algn="ctr">
              <a:spcBef>
                <a:spcPts val="0"/>
              </a:spcBef>
              <a:spcAft>
                <a:spcPts val="0"/>
              </a:spcAft>
              <a:buSzPts val="1400"/>
              <a:buFontTx/>
              <a:buNone/>
              <a:defRPr sz="2800">
                <a:solidFill>
                  <a:schemeClr val="bg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33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2 text boxes no outlin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58800" y="233865"/>
            <a:ext cx="8314266" cy="866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37BDB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82632" y="1355734"/>
            <a:ext cx="3896234" cy="3038466"/>
          </a:xfrm>
          <a:prstGeom prst="rect">
            <a:avLst/>
          </a:prstGeom>
          <a:ln w="9525">
            <a:noFill/>
          </a:ln>
        </p:spPr>
        <p:txBody>
          <a:bodyPr spcFirstLastPara="1" wrap="square" lIns="91440" tIns="274320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37BDBA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80925" y="540828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" name="Google Shape;30;p7">
            <a:extLst>
              <a:ext uri="{FF2B5EF4-FFF2-40B4-BE49-F238E27FC236}">
                <a16:creationId xmlns:a16="http://schemas.microsoft.com/office/drawing/2014/main" id="{74DEE4C6-3C34-5B65-DACA-4DA1A8FA5249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841366" y="1355734"/>
            <a:ext cx="3693034" cy="3021533"/>
          </a:xfrm>
          <a:prstGeom prst="rect">
            <a:avLst/>
          </a:prstGeom>
          <a:ln w="9525">
            <a:noFill/>
          </a:ln>
        </p:spPr>
        <p:txBody>
          <a:bodyPr spcFirstLastPara="1" wrap="square" lIns="91440" tIns="274320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37BDBA"/>
              </a:buClr>
              <a:buSzPct val="90000"/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BBAC8-3440-EB3E-201C-F41EAC6F0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746" y="4725367"/>
            <a:ext cx="548700" cy="274350"/>
          </a:xfrm>
          <a:prstGeom prst="rect">
            <a:avLst/>
          </a:prstGeom>
        </p:spPr>
      </p:pic>
      <p:sp>
        <p:nvSpPr>
          <p:cNvPr id="2" name="Google Shape;8;p1">
            <a:extLst>
              <a:ext uri="{FF2B5EF4-FFF2-40B4-BE49-F238E27FC236}">
                <a16:creationId xmlns:a16="http://schemas.microsoft.com/office/drawing/2014/main" id="{59FA4D1A-FBFD-D624-09C1-98DC766E63AB}"/>
              </a:ext>
            </a:extLst>
          </p:cNvPr>
          <p:cNvSpPr txBox="1">
            <a:spLocks/>
          </p:cNvSpPr>
          <p:nvPr userDrawn="1"/>
        </p:nvSpPr>
        <p:spPr>
          <a:xfrm>
            <a:off x="8510558" y="457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700" b="1" smtClean="0"/>
              <a:pPr/>
              <a:t>‹#›</a:t>
            </a:fld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476727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720D398-CA32-7AE6-4828-9818CA9ABD6A}"/>
              </a:ext>
            </a:extLst>
          </p:cNvPr>
          <p:cNvSpPr/>
          <p:nvPr userDrawn="1"/>
        </p:nvSpPr>
        <p:spPr>
          <a:xfrm>
            <a:off x="122842" y="84524"/>
            <a:ext cx="8898316" cy="4972293"/>
          </a:xfrm>
          <a:prstGeom prst="rect">
            <a:avLst/>
          </a:prstGeom>
          <a:solidFill>
            <a:srgbClr val="F0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2" r:id="rId3"/>
    <p:sldLayoutId id="2147483683" r:id="rId4"/>
    <p:sldLayoutId id="2147483684" r:id="rId5"/>
    <p:sldLayoutId id="2147483651" r:id="rId6"/>
    <p:sldLayoutId id="2147483695" r:id="rId7"/>
    <p:sldLayoutId id="2147483685" r:id="rId8"/>
    <p:sldLayoutId id="2147483693" r:id="rId9"/>
    <p:sldLayoutId id="2147483691" r:id="rId10"/>
    <p:sldLayoutId id="2147483692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4" r:id="rId17"/>
    <p:sldLayoutId id="2147483696" r:id="rId18"/>
    <p:sldLayoutId id="2147483658" r:id="rId19"/>
    <p:sldLayoutId id="214748369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37BDBA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4AAAF6-E0FA-AD47-E73C-9451FE2118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ctr"/>
            <a:r>
              <a:rPr lang="en-US" sz="4000" b="1" dirty="0"/>
              <a:t>Housing Insecurity</a:t>
            </a:r>
          </a:p>
        </p:txBody>
      </p:sp>
    </p:spTree>
    <p:extLst>
      <p:ext uri="{BB962C8B-B14F-4D97-AF65-F5344CB8AC3E}">
        <p14:creationId xmlns:p14="http://schemas.microsoft.com/office/powerpoint/2010/main" val="326667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392BBE9-69EE-64A9-38A0-3C842F9B983D}"/>
              </a:ext>
            </a:extLst>
          </p:cNvPr>
          <p:cNvSpPr txBox="1"/>
          <p:nvPr/>
        </p:nvSpPr>
        <p:spPr>
          <a:xfrm>
            <a:off x="412693" y="4594623"/>
            <a:ext cx="746917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American Community Survey Public Use Microdata 1-Year Estimates, 2022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Note: Housing insecurity is defined as paying 30% or more of income on rent or mortgage.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1C8D7EC-BAEB-705D-9F41-E90CC56BC5F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01092531"/>
              </p:ext>
            </p:extLst>
          </p:nvPr>
        </p:nvGraphicFramePr>
        <p:xfrm>
          <a:off x="4217276" y="1200150"/>
          <a:ext cx="4469524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3E6A10D-F017-DFDB-C52D-37A88D8CE2C4}"/>
              </a:ext>
            </a:extLst>
          </p:cNvPr>
          <p:cNvGrpSpPr/>
          <p:nvPr/>
        </p:nvGrpSpPr>
        <p:grpSpPr>
          <a:xfrm>
            <a:off x="265094" y="1493408"/>
            <a:ext cx="3626069" cy="2375237"/>
            <a:chOff x="457200" y="1237122"/>
            <a:chExt cx="3626069" cy="2375237"/>
          </a:xfrm>
        </p:grpSpPr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6ACBD8DA-1AE1-C69D-1890-4A5B6782A618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2315464"/>
              <a:ext cx="3626069" cy="12968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households in L.A. County with children under 5 that spend 30% or more of income on rent or mortgage</a:t>
              </a:r>
            </a:p>
            <a:p>
              <a:pPr marL="0" indent="0" algn="ctr">
                <a:buNone/>
              </a:pP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37073C-F7EA-5B82-D12E-110CBA4A8907}"/>
                </a:ext>
              </a:extLst>
            </p:cNvPr>
            <p:cNvSpPr txBox="1"/>
            <p:nvPr/>
          </p:nvSpPr>
          <p:spPr>
            <a:xfrm>
              <a:off x="1100666" y="1532467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3"/>
                  </a:solidFill>
                </a:rPr>
                <a:t>153,864</a:t>
              </a:r>
            </a:p>
          </p:txBody>
        </p:sp>
        <p:sp>
          <p:nvSpPr>
            <p:cNvPr id="12" name="Content Placeholder 3">
              <a:extLst>
                <a:ext uri="{FF2B5EF4-FFF2-40B4-BE49-F238E27FC236}">
                  <a16:creationId xmlns:a16="http://schemas.microsoft.com/office/drawing/2014/main" id="{A6B6126C-D096-0AB6-1475-81E535ADD07F}"/>
                </a:ext>
              </a:extLst>
            </p:cNvPr>
            <p:cNvSpPr txBox="1">
              <a:spLocks/>
            </p:cNvSpPr>
            <p:nvPr/>
          </p:nvSpPr>
          <p:spPr>
            <a:xfrm>
              <a:off x="646970" y="1237122"/>
              <a:ext cx="3244193" cy="48829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500" kern="1200">
                  <a:solidFill>
                    <a:srgbClr val="595959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/>
                <a:t>There are</a:t>
              </a: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C8604C51-2AD3-CB2D-D7EF-305F527D33AB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rgbClr val="37BDBA"/>
                </a:solidFill>
              </a:rPr>
              <a:t>Nearly half of LA County households are housing insecure, whether with or without children under 5</a:t>
            </a:r>
          </a:p>
        </p:txBody>
      </p:sp>
    </p:spTree>
    <p:extLst>
      <p:ext uri="{BB962C8B-B14F-4D97-AF65-F5344CB8AC3E}">
        <p14:creationId xmlns:p14="http://schemas.microsoft.com/office/powerpoint/2010/main" val="227024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D284B8-3F8F-FBFC-9DB8-10A8153D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Rates of housing insecurity have declined over the last ten years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C1E67FB0-FC6F-4DAA-3731-82F2B8A905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1125638"/>
              </p:ext>
            </p:extLst>
          </p:nvPr>
        </p:nvGraphicFramePr>
        <p:xfrm>
          <a:off x="457200" y="1200548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3C6486F-340B-39B3-23D1-07B49AB2390F}"/>
              </a:ext>
            </a:extLst>
          </p:cNvPr>
          <p:cNvSpPr txBox="1"/>
          <p:nvPr/>
        </p:nvSpPr>
        <p:spPr>
          <a:xfrm>
            <a:off x="378261" y="454661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American Community Survey Public Use Microdata 1-Year Estimates, 2013-2022. No data were 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published for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2020 due to the pandemic. Note: Housing insecurity is defined as paying 30% or more of income on rent or mortgage.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059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Black and Latinx households with children under 5 are most likely to be housing insecure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5E33A5D-73CE-9B64-2D95-3A5E39062443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610232019"/>
              </p:ext>
            </p:extLst>
          </p:nvPr>
        </p:nvGraphicFramePr>
        <p:xfrm>
          <a:off x="457200" y="1100666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392BBE9-69EE-64A9-38A0-3C842F9B983D}"/>
              </a:ext>
            </a:extLst>
          </p:cNvPr>
          <p:cNvSpPr txBox="1"/>
          <p:nvPr/>
        </p:nvSpPr>
        <p:spPr>
          <a:xfrm>
            <a:off x="457200" y="4632636"/>
            <a:ext cx="779673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American Community Survey Public Use Microdata 5-Year Estimates, 2018-2022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1163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the state of texas&#10;&#10;Description automatically generated">
            <a:extLst>
              <a:ext uri="{FF2B5EF4-FFF2-40B4-BE49-F238E27FC236}">
                <a16:creationId xmlns:a16="http://schemas.microsoft.com/office/drawing/2014/main" id="{A95F04CE-8A3A-717D-93B2-2F092B9D7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0" r="22813" b="43120"/>
          <a:stretch/>
        </p:blipFill>
        <p:spPr>
          <a:xfrm>
            <a:off x="3337752" y="152125"/>
            <a:ext cx="5617562" cy="4261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92BBE9-69EE-64A9-38A0-3C842F9B983D}"/>
              </a:ext>
            </a:extLst>
          </p:cNvPr>
          <p:cNvSpPr txBox="1"/>
          <p:nvPr/>
        </p:nvSpPr>
        <p:spPr>
          <a:xfrm>
            <a:off x="231367" y="4461913"/>
            <a:ext cx="8738461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Source: American Community Survey Public Use Microdata 5-Year Estimates, 2021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Note: Housing insecurity is defined as paying 30% or more of income on rent or mortgage. Shaded areas are Public Use Microdata Areas (PUMAs), Census geographies of 100,000 people or more.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33" y="1016315"/>
            <a:ext cx="3156519" cy="3110870"/>
          </a:xfrm>
        </p:spPr>
        <p:txBody>
          <a:bodyPr>
            <a:noAutofit/>
          </a:bodyPr>
          <a:lstStyle/>
          <a:p>
            <a:r>
              <a:rPr lang="en-US" b="0" dirty="0"/>
              <a:t>Percent </a:t>
            </a:r>
            <a:r>
              <a:rPr lang="en-US"/>
              <a:t>of </a:t>
            </a:r>
            <a:r>
              <a:rPr lang="en-US" dirty="0"/>
              <a:t>h</a:t>
            </a:r>
            <a:r>
              <a:rPr lang="en-US" b="0"/>
              <a:t>ouseholds </a:t>
            </a:r>
            <a:r>
              <a:rPr lang="en-US" b="0" dirty="0"/>
              <a:t>with children under 5 that spend 30% or more of income on rent or mortgage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AECFC-B36B-9652-CD00-3D7DD2BA0B68}"/>
              </a:ext>
            </a:extLst>
          </p:cNvPr>
          <p:cNvSpPr txBox="1"/>
          <p:nvPr/>
        </p:nvSpPr>
        <p:spPr>
          <a:xfrm>
            <a:off x="3349534" y="3372805"/>
            <a:ext cx="678426" cy="301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00"/>
              </a:lnSpc>
            </a:pPr>
            <a:r>
              <a:rPr lang="en-US" sz="1000" dirty="0"/>
              <a:t>Not to scale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224F92-4318-D0F7-A3E3-3C8E9E655351}"/>
              </a:ext>
            </a:extLst>
          </p:cNvPr>
          <p:cNvSpPr txBox="1">
            <a:spLocks/>
          </p:cNvSpPr>
          <p:nvPr/>
        </p:nvSpPr>
        <p:spPr>
          <a:xfrm>
            <a:off x="6483577" y="591206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BF7D96-BC40-D054-6B70-D8F97890760E}"/>
              </a:ext>
            </a:extLst>
          </p:cNvPr>
          <p:cNvSpPr txBox="1">
            <a:spLocks/>
          </p:cNvSpPr>
          <p:nvPr/>
        </p:nvSpPr>
        <p:spPr>
          <a:xfrm>
            <a:off x="6353033" y="4100805"/>
            <a:ext cx="2721983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SPAs (2021) outlined and numbered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EA083-14F7-8B41-5116-16BDDC26DC3F}"/>
              </a:ext>
            </a:extLst>
          </p:cNvPr>
          <p:cNvSpPr txBox="1">
            <a:spLocks/>
          </p:cNvSpPr>
          <p:nvPr/>
        </p:nvSpPr>
        <p:spPr>
          <a:xfrm>
            <a:off x="4814551" y="1444155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62F979-C5F2-9D98-EB80-5F20891E4762}"/>
              </a:ext>
            </a:extLst>
          </p:cNvPr>
          <p:cNvSpPr txBox="1">
            <a:spLocks/>
          </p:cNvSpPr>
          <p:nvPr/>
        </p:nvSpPr>
        <p:spPr>
          <a:xfrm>
            <a:off x="6835877" y="2016884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3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1435A1-97B8-56E7-73DB-E2982DF7CED7}"/>
              </a:ext>
            </a:extLst>
          </p:cNvPr>
          <p:cNvSpPr txBox="1">
            <a:spLocks/>
          </p:cNvSpPr>
          <p:nvPr/>
        </p:nvSpPr>
        <p:spPr>
          <a:xfrm>
            <a:off x="5632392" y="2655981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4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24C0E4-C949-3F00-16B6-DA9C32236852}"/>
              </a:ext>
            </a:extLst>
          </p:cNvPr>
          <p:cNvSpPr txBox="1">
            <a:spLocks/>
          </p:cNvSpPr>
          <p:nvPr/>
        </p:nvSpPr>
        <p:spPr>
          <a:xfrm>
            <a:off x="5004515" y="2842753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1C2766-2CB5-4C8D-1844-74CD37A69C8C}"/>
              </a:ext>
            </a:extLst>
          </p:cNvPr>
          <p:cNvSpPr txBox="1">
            <a:spLocks/>
          </p:cNvSpPr>
          <p:nvPr/>
        </p:nvSpPr>
        <p:spPr>
          <a:xfrm>
            <a:off x="5622727" y="3077720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6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B7C92EE-B40D-7205-1117-98EEE48899D6}"/>
              </a:ext>
            </a:extLst>
          </p:cNvPr>
          <p:cNvSpPr txBox="1">
            <a:spLocks/>
          </p:cNvSpPr>
          <p:nvPr/>
        </p:nvSpPr>
        <p:spPr>
          <a:xfrm>
            <a:off x="6230292" y="3260323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7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1BDA741-E375-309A-1872-4F6095C17758}"/>
              </a:ext>
            </a:extLst>
          </p:cNvPr>
          <p:cNvSpPr txBox="1">
            <a:spLocks/>
          </p:cNvSpPr>
          <p:nvPr/>
        </p:nvSpPr>
        <p:spPr>
          <a:xfrm>
            <a:off x="5476074" y="3633867"/>
            <a:ext cx="293306" cy="3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8</a:t>
            </a:r>
          </a:p>
        </p:txBody>
      </p:sp>
      <p:pic>
        <p:nvPicPr>
          <p:cNvPr id="19" name="Picture 18" descr="A map of the state of texas&#10;&#10;Description automatically generated">
            <a:extLst>
              <a:ext uri="{FF2B5EF4-FFF2-40B4-BE49-F238E27FC236}">
                <a16:creationId xmlns:a16="http://schemas.microsoft.com/office/drawing/2014/main" id="{716C0D14-6DA3-4B10-6C7D-51EDF81E4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6" t="62611" r="60304" b="1235"/>
          <a:stretch/>
        </p:blipFill>
        <p:spPr>
          <a:xfrm>
            <a:off x="3418563" y="3708173"/>
            <a:ext cx="344119" cy="6370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863217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856F579C56B8449BFEEF7CC89DBE9A" ma:contentTypeVersion="19" ma:contentTypeDescription="Create a new document." ma:contentTypeScope="" ma:versionID="9982ee908be9a88a77723b8b356dd630">
  <xsd:schema xmlns:xsd="http://www.w3.org/2001/XMLSchema" xmlns:xs="http://www.w3.org/2001/XMLSchema" xmlns:p="http://schemas.microsoft.com/office/2006/metadata/properties" xmlns:ns2="9798249d-c488-4a9b-802d-c7db6cd6d03f" xmlns:ns3="2f7eafbe-9c4a-4ffc-a6ed-7929c4516cab" targetNamespace="http://schemas.microsoft.com/office/2006/metadata/properties" ma:root="true" ma:fieldsID="c3b7e71b0f950d05bf6f46be61255fed" ns2:_="" ns3:_="">
    <xsd:import namespace="9798249d-c488-4a9b-802d-c7db6cd6d03f"/>
    <xsd:import namespace="2f7eafbe-9c4a-4ffc-a6ed-7929c4516ca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8249d-c488-4a9b-802d-c7db6cd6d03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bde806a-8c02-4b59-af29-7ceb9806c8a9}" ma:internalName="TaxCatchAll" ma:showField="CatchAllData" ma:web="9798249d-c488-4a9b-802d-c7db6cd6d03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7eafbe-9c4a-4ffc-a6ed-7929c4516c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1430dc5-f31d-46e6-8534-577abdeaf2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98249d-c488-4a9b-802d-c7db6cd6d03f" xsi:nil="true"/>
    <lcf76f155ced4ddcb4097134ff3c332f xmlns="2f7eafbe-9c4a-4ffc-a6ed-7929c4516ca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39E5CFA-6FB1-41FD-A47E-8423AE76F2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67790F-4244-4C7D-9E22-124A89753F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98249d-c488-4a9b-802d-c7db6cd6d03f"/>
    <ds:schemaRef ds:uri="2f7eafbe-9c4a-4ffc-a6ed-7929c4516c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027306-6EA4-4717-94D2-F99701038EAC}">
  <ds:schemaRefs>
    <ds:schemaRef ds:uri="http://www.w3.org/XML/1998/namespace"/>
    <ds:schemaRef ds:uri="ae100480-e3bb-4186-bdad-14f35ee90755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10e91ea9-73c4-4bad-b221-80a6cd9d8e5a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9798249d-c488-4a9b-802d-c7db6cd6d03f"/>
    <ds:schemaRef ds:uri="2f7eafbe-9c4a-4ffc-a6ed-7929c4516ca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279</Words>
  <Application>Microsoft Office PowerPoint</Application>
  <PresentationFormat>On-screen Show (16:9)</PresentationFormat>
  <Paragraphs>30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Arial</vt:lpstr>
      <vt:lpstr>Simple Light</vt:lpstr>
      <vt:lpstr>PowerPoint Presentation</vt:lpstr>
      <vt:lpstr>PowerPoint Presentation</vt:lpstr>
      <vt:lpstr>Rates of housing insecurity have declined over the last ten years</vt:lpstr>
      <vt:lpstr>Black and Latinx households with children under 5 are most likely to be housing insecure</vt:lpstr>
      <vt:lpstr>Percent of households with children under 5 that spend 30% or more of income on rent or mortgage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&amp; Language Guide Workshop</dc:title>
  <dc:creator>Kimberly Hall</dc:creator>
  <cp:lastModifiedBy>Leila Forouzan</cp:lastModifiedBy>
  <cp:revision>183</cp:revision>
  <dcterms:modified xsi:type="dcterms:W3CDTF">2024-04-11T18:22:31Z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0x01010047856F579C56B8449BFEEF7CC89DBE9A</vt:lpwstr>
  </property>
  <property fmtid="{D5CDD505-2E9C-101B-9397-08002B2CF9AE}" pid="3" name="MediaServiceImageTags">
    <vt:lpwstr/>
  </property>
</Properties>
</file>